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C3614C2-21FC-7B40-9F5A-CCED8DABD3E2}" v="1" dt="2020-03-24T14:07:35.1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7" autoAdjust="0"/>
    <p:restoredTop sz="95884"/>
  </p:normalViewPr>
  <p:slideViewPr>
    <p:cSldViewPr snapToGrid="0">
      <p:cViewPr varScale="1">
        <p:scale>
          <a:sx n="109" d="100"/>
          <a:sy n="109" d="100"/>
        </p:scale>
        <p:origin x="712"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5ACB9E72-D095-48D9-A985-B9F7754E0D0F}" type="datetimeFigureOut">
              <a:rPr lang="en-US" smtClean="0"/>
              <a:t>3/24/20</a:t>
            </a:fld>
            <a:endParaRPr lang="en-US"/>
          </a:p>
        </p:txBody>
      </p:sp>
      <p:sp>
        <p:nvSpPr>
          <p:cNvPr id="5" name="Footer Placeholder 4"/>
          <p:cNvSpPr>
            <a:spLocks noGrp="1"/>
          </p:cNvSpPr>
          <p:nvPr>
            <p:ph type="ftr" sz="quarter" idx="11"/>
          </p:nvPr>
        </p:nvSpPr>
        <p:spPr>
          <a:xfrm>
            <a:off x="1876424" y="5410201"/>
            <a:ext cx="5124886" cy="365125"/>
          </a:xfrm>
        </p:spPr>
        <p:txBody>
          <a:bodyPr/>
          <a:lstStyle/>
          <a:p>
            <a:endParaRPr lang="en-US"/>
          </a:p>
        </p:txBody>
      </p:sp>
      <p:sp>
        <p:nvSpPr>
          <p:cNvPr id="6" name="Slide Number Placeholder 5"/>
          <p:cNvSpPr>
            <a:spLocks noGrp="1"/>
          </p:cNvSpPr>
          <p:nvPr>
            <p:ph type="sldNum" sz="quarter" idx="12"/>
          </p:nvPr>
        </p:nvSpPr>
        <p:spPr>
          <a:xfrm>
            <a:off x="9896911" y="5410199"/>
            <a:ext cx="771089" cy="365125"/>
          </a:xfrm>
        </p:spPr>
        <p:txBody>
          <a:bodyPr/>
          <a:lstStyle/>
          <a:p>
            <a:fld id="{83B515AF-4449-49D1-AE2D-E3DF5168E04F}" type="slidenum">
              <a:rPr lang="en-US" smtClean="0"/>
              <a:t>‹#›</a:t>
            </a:fld>
            <a:endParaRPr lang="en-US"/>
          </a:p>
        </p:txBody>
      </p:sp>
    </p:spTree>
    <p:extLst>
      <p:ext uri="{BB962C8B-B14F-4D97-AF65-F5344CB8AC3E}">
        <p14:creationId xmlns:p14="http://schemas.microsoft.com/office/powerpoint/2010/main" val="33397819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ACB9E72-D095-48D9-A985-B9F7754E0D0F}" type="datetimeFigureOut">
              <a:rPr lang="en-US" smtClean="0"/>
              <a:t>3/24/20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B515AF-4449-49D1-AE2D-E3DF5168E04F}" type="slidenum">
              <a:rPr lang="en-US" smtClean="0"/>
              <a:t>‹#›</a:t>
            </a:fld>
            <a:endParaRPr lang="en-US"/>
          </a:p>
        </p:txBody>
      </p:sp>
    </p:spTree>
    <p:extLst>
      <p:ext uri="{BB962C8B-B14F-4D97-AF65-F5344CB8AC3E}">
        <p14:creationId xmlns:p14="http://schemas.microsoft.com/office/powerpoint/2010/main" val="10429973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ACB9E72-D095-48D9-A985-B9F7754E0D0F}" type="datetimeFigureOut">
              <a:rPr lang="en-US" smtClean="0"/>
              <a:t>3/24/20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B515AF-4449-49D1-AE2D-E3DF5168E04F}" type="slidenum">
              <a:rPr lang="en-US" smtClean="0"/>
              <a:t>‹#›</a:t>
            </a:fld>
            <a:endParaRPr lang="en-US"/>
          </a:p>
        </p:txBody>
      </p:sp>
    </p:spTree>
    <p:extLst>
      <p:ext uri="{BB962C8B-B14F-4D97-AF65-F5344CB8AC3E}">
        <p14:creationId xmlns:p14="http://schemas.microsoft.com/office/powerpoint/2010/main" val="38439117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ACB9E72-D095-48D9-A985-B9F7754E0D0F}" type="datetimeFigureOut">
              <a:rPr lang="en-US" smtClean="0"/>
              <a:t>3/24/20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B515AF-4449-49D1-AE2D-E3DF5168E04F}" type="slidenum">
              <a:rPr lang="en-US" smtClean="0"/>
              <a:t>‹#›</a:t>
            </a:fld>
            <a:endParaRPr lang="en-US"/>
          </a:p>
        </p:txBody>
      </p:sp>
    </p:spTree>
    <p:extLst>
      <p:ext uri="{BB962C8B-B14F-4D97-AF65-F5344CB8AC3E}">
        <p14:creationId xmlns:p14="http://schemas.microsoft.com/office/powerpoint/2010/main" val="11957297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ACB9E72-D095-48D9-A985-B9F7754E0D0F}" type="datetimeFigureOut">
              <a:rPr lang="en-US" smtClean="0"/>
              <a:t>3/24/20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3B515AF-4449-49D1-AE2D-E3DF5168E04F}" type="slidenum">
              <a:rPr lang="en-US" smtClean="0"/>
              <a:t>‹#›</a:t>
            </a:fld>
            <a:endParaRPr lang="en-US"/>
          </a:p>
        </p:txBody>
      </p:sp>
    </p:spTree>
    <p:extLst>
      <p:ext uri="{BB962C8B-B14F-4D97-AF65-F5344CB8AC3E}">
        <p14:creationId xmlns:p14="http://schemas.microsoft.com/office/powerpoint/2010/main" val="29953428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ACB9E72-D095-48D9-A985-B9F7754E0D0F}" type="datetimeFigureOut">
              <a:rPr lang="en-US" smtClean="0"/>
              <a:t>3/24/20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3B515AF-4449-49D1-AE2D-E3DF5168E04F}" type="slidenum">
              <a:rPr lang="en-US" smtClean="0"/>
              <a:t>‹#›</a:t>
            </a:fld>
            <a:endParaRPr lang="en-US"/>
          </a:p>
        </p:txBody>
      </p:sp>
    </p:spTree>
    <p:extLst>
      <p:ext uri="{BB962C8B-B14F-4D97-AF65-F5344CB8AC3E}">
        <p14:creationId xmlns:p14="http://schemas.microsoft.com/office/powerpoint/2010/main" val="218637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CB9E72-D095-48D9-A985-B9F7754E0D0F}" type="datetimeFigureOut">
              <a:rPr lang="en-US" smtClean="0"/>
              <a:t>3/24/20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3B515AF-4449-49D1-AE2D-E3DF5168E04F}" type="slidenum">
              <a:rPr lang="en-US" smtClean="0"/>
              <a:t>‹#›</a:t>
            </a:fld>
            <a:endParaRPr lang="en-US"/>
          </a:p>
        </p:txBody>
      </p:sp>
    </p:spTree>
    <p:extLst>
      <p:ext uri="{BB962C8B-B14F-4D97-AF65-F5344CB8AC3E}">
        <p14:creationId xmlns:p14="http://schemas.microsoft.com/office/powerpoint/2010/main" val="10105684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ACB9E72-D095-48D9-A985-B9F7754E0D0F}" type="datetimeFigureOut">
              <a:rPr lang="en-US" smtClean="0"/>
              <a:t>3/24/20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B515AF-4449-49D1-AE2D-E3DF5168E04F}" type="slidenum">
              <a:rPr lang="en-US" smtClean="0"/>
              <a:t>‹#›</a:t>
            </a:fld>
            <a:endParaRPr lang="en-US"/>
          </a:p>
        </p:txBody>
      </p:sp>
    </p:spTree>
    <p:extLst>
      <p:ext uri="{BB962C8B-B14F-4D97-AF65-F5344CB8AC3E}">
        <p14:creationId xmlns:p14="http://schemas.microsoft.com/office/powerpoint/2010/main" val="22756685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ACB9E72-D095-48D9-A985-B9F7754E0D0F}" type="datetimeFigureOut">
              <a:rPr lang="en-US" smtClean="0"/>
              <a:t>3/24/20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B515AF-4449-49D1-AE2D-E3DF5168E04F}" type="slidenum">
              <a:rPr lang="en-US" smtClean="0"/>
              <a:t>‹#›</a:t>
            </a:fld>
            <a:endParaRPr lang="en-US"/>
          </a:p>
        </p:txBody>
      </p:sp>
    </p:spTree>
    <p:extLst>
      <p:ext uri="{BB962C8B-B14F-4D97-AF65-F5344CB8AC3E}">
        <p14:creationId xmlns:p14="http://schemas.microsoft.com/office/powerpoint/2010/main" val="9854071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ACB9E72-D095-48D9-A985-B9F7754E0D0F}" type="datetimeFigureOut">
              <a:rPr lang="en-US" smtClean="0"/>
              <a:t>3/24/20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B515AF-4449-49D1-AE2D-E3DF5168E04F}" type="slidenum">
              <a:rPr lang="en-US" smtClean="0"/>
              <a:t>‹#›</a:t>
            </a:fld>
            <a:endParaRPr lang="en-US"/>
          </a:p>
        </p:txBody>
      </p:sp>
    </p:spTree>
    <p:extLst>
      <p:ext uri="{BB962C8B-B14F-4D97-AF65-F5344CB8AC3E}">
        <p14:creationId xmlns:p14="http://schemas.microsoft.com/office/powerpoint/2010/main" val="5039570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ACB9E72-D095-48D9-A985-B9F7754E0D0F}" type="datetimeFigureOut">
              <a:rPr lang="en-US" smtClean="0"/>
              <a:t>3/24/20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B515AF-4449-49D1-AE2D-E3DF5168E04F}" type="slidenum">
              <a:rPr lang="en-US" smtClean="0"/>
              <a:t>‹#›</a:t>
            </a:fld>
            <a:endParaRPr lang="en-US"/>
          </a:p>
        </p:txBody>
      </p:sp>
    </p:spTree>
    <p:extLst>
      <p:ext uri="{BB962C8B-B14F-4D97-AF65-F5344CB8AC3E}">
        <p14:creationId xmlns:p14="http://schemas.microsoft.com/office/powerpoint/2010/main" val="3360344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ACB9E72-D095-48D9-A985-B9F7754E0D0F}" type="datetimeFigureOut">
              <a:rPr lang="en-US" smtClean="0"/>
              <a:t>3/24/20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B515AF-4449-49D1-AE2D-E3DF5168E04F}" type="slidenum">
              <a:rPr lang="en-US" smtClean="0"/>
              <a:t>‹#›</a:t>
            </a:fld>
            <a:endParaRPr lang="en-US"/>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355972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ACB9E72-D095-48D9-A985-B9F7754E0D0F}" type="datetimeFigureOut">
              <a:rPr lang="en-US" smtClean="0"/>
              <a:t>3/24/20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B515AF-4449-49D1-AE2D-E3DF5168E04F}" type="slidenum">
              <a:rPr lang="en-US" smtClean="0"/>
              <a:t>‹#›</a:t>
            </a:fld>
            <a:endParaRPr lang="en-US"/>
          </a:p>
        </p:txBody>
      </p:sp>
    </p:spTree>
    <p:extLst>
      <p:ext uri="{BB962C8B-B14F-4D97-AF65-F5344CB8AC3E}">
        <p14:creationId xmlns:p14="http://schemas.microsoft.com/office/powerpoint/2010/main" val="35226705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5ACB9E72-D095-48D9-A985-B9F7754E0D0F}" type="datetimeFigureOut">
              <a:rPr lang="en-US" smtClean="0"/>
              <a:t>3/24/20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3B515AF-4449-49D1-AE2D-E3DF5168E04F}" type="slidenum">
              <a:rPr lang="en-US" smtClean="0"/>
              <a:t>‹#›</a:t>
            </a:fld>
            <a:endParaRPr lang="en-US"/>
          </a:p>
        </p:txBody>
      </p:sp>
    </p:spTree>
    <p:extLst>
      <p:ext uri="{BB962C8B-B14F-4D97-AF65-F5344CB8AC3E}">
        <p14:creationId xmlns:p14="http://schemas.microsoft.com/office/powerpoint/2010/main" val="12013631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5ACB9E72-D095-48D9-A985-B9F7754E0D0F}" type="datetimeFigureOut">
              <a:rPr lang="en-US" smtClean="0"/>
              <a:t>3/24/20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3B515AF-4449-49D1-AE2D-E3DF5168E04F}" type="slidenum">
              <a:rPr lang="en-US" smtClean="0"/>
              <a:t>‹#›</a:t>
            </a:fld>
            <a:endParaRPr lang="en-US"/>
          </a:p>
        </p:txBody>
      </p:sp>
    </p:spTree>
    <p:extLst>
      <p:ext uri="{BB962C8B-B14F-4D97-AF65-F5344CB8AC3E}">
        <p14:creationId xmlns:p14="http://schemas.microsoft.com/office/powerpoint/2010/main" val="12843548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ACB9E72-D095-48D9-A985-B9F7754E0D0F}" type="datetimeFigureOut">
              <a:rPr lang="en-US" smtClean="0"/>
              <a:t>3/24/20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B515AF-4449-49D1-AE2D-E3DF5168E04F}" type="slidenum">
              <a:rPr lang="en-US" smtClean="0"/>
              <a:t>‹#›</a:t>
            </a:fld>
            <a:endParaRPr lang="en-US"/>
          </a:p>
        </p:txBody>
      </p:sp>
    </p:spTree>
    <p:extLst>
      <p:ext uri="{BB962C8B-B14F-4D97-AF65-F5344CB8AC3E}">
        <p14:creationId xmlns:p14="http://schemas.microsoft.com/office/powerpoint/2010/main" val="3003390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ACB9E72-D095-48D9-A985-B9F7754E0D0F}" type="datetimeFigureOut">
              <a:rPr lang="en-US" smtClean="0"/>
              <a:t>3/24/20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B515AF-4449-49D1-AE2D-E3DF5168E04F}" type="slidenum">
              <a:rPr lang="en-US" smtClean="0"/>
              <a:t>‹#›</a:t>
            </a:fld>
            <a:endParaRPr lang="en-US"/>
          </a:p>
        </p:txBody>
      </p:sp>
    </p:spTree>
    <p:extLst>
      <p:ext uri="{BB962C8B-B14F-4D97-AF65-F5344CB8AC3E}">
        <p14:creationId xmlns:p14="http://schemas.microsoft.com/office/powerpoint/2010/main" val="29542866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5ACB9E72-D095-48D9-A985-B9F7754E0D0F}" type="datetimeFigureOut">
              <a:rPr lang="en-US" smtClean="0"/>
              <a:t>3/24/20</a:t>
            </a:fld>
            <a:endParaRPr lang="en-US"/>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83B515AF-4449-49D1-AE2D-E3DF5168E04F}" type="slidenum">
              <a:rPr lang="en-US" smtClean="0"/>
              <a:t>‹#›</a:t>
            </a:fld>
            <a:endParaRPr lang="en-US"/>
          </a:p>
        </p:txBody>
      </p:sp>
    </p:spTree>
    <p:extLst>
      <p:ext uri="{BB962C8B-B14F-4D97-AF65-F5344CB8AC3E}">
        <p14:creationId xmlns:p14="http://schemas.microsoft.com/office/powerpoint/2010/main" val="216940897"/>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hyperlink" Target="https://owl.purdue.edu/owl/research_and_citation/apa_style/apa_formatting_and_style_guide/general_format.html" TargetMode="Externa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672ED-8C06-4B08-A58A-9CD5546B74FF}"/>
              </a:ext>
            </a:extLst>
          </p:cNvPr>
          <p:cNvSpPr>
            <a:spLocks noGrp="1"/>
          </p:cNvSpPr>
          <p:nvPr>
            <p:ph type="ctrTitle"/>
          </p:nvPr>
        </p:nvSpPr>
        <p:spPr/>
        <p:txBody>
          <a:bodyPr/>
          <a:lstStyle/>
          <a:p>
            <a:r>
              <a:rPr lang="en-US" dirty="0"/>
              <a:t>PSY-150: Quantitative Assessment</a:t>
            </a:r>
          </a:p>
        </p:txBody>
      </p:sp>
      <p:sp>
        <p:nvSpPr>
          <p:cNvPr id="3" name="Subtitle 2">
            <a:extLst>
              <a:ext uri="{FF2B5EF4-FFF2-40B4-BE49-F238E27FC236}">
                <a16:creationId xmlns:a16="http://schemas.microsoft.com/office/drawing/2014/main" id="{B817A075-CBC7-4303-99E5-38A97678F2EA}"/>
              </a:ext>
            </a:extLst>
          </p:cNvPr>
          <p:cNvSpPr>
            <a:spLocks noGrp="1"/>
          </p:cNvSpPr>
          <p:nvPr>
            <p:ph type="subTitle" idx="1"/>
          </p:nvPr>
        </p:nvSpPr>
        <p:spPr/>
        <p:txBody>
          <a:bodyPr/>
          <a:lstStyle/>
          <a:p>
            <a:r>
              <a:rPr lang="en-US" dirty="0"/>
              <a:t>Spring 2020</a:t>
            </a:r>
          </a:p>
        </p:txBody>
      </p:sp>
      <p:pic>
        <p:nvPicPr>
          <p:cNvPr id="4" name="slide 1">
            <a:hlinkClick r:id="" action="ppaction://media"/>
            <a:extLst>
              <a:ext uri="{FF2B5EF4-FFF2-40B4-BE49-F238E27FC236}">
                <a16:creationId xmlns:a16="http://schemas.microsoft.com/office/drawing/2014/main" id="{6E5FD24A-739C-4ACF-AE21-5A3B7B691A1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
        <p:nvSpPr>
          <p:cNvPr id="5" name="Rectangle 4">
            <a:extLst>
              <a:ext uri="{FF2B5EF4-FFF2-40B4-BE49-F238E27FC236}">
                <a16:creationId xmlns:a16="http://schemas.microsoft.com/office/drawing/2014/main" id="{26C8E6C5-B1D6-0D4E-8860-9AB909B57FC2}"/>
              </a:ext>
            </a:extLst>
          </p:cNvPr>
          <p:cNvSpPr/>
          <p:nvPr/>
        </p:nvSpPr>
        <p:spPr>
          <a:xfrm>
            <a:off x="3048000" y="-4650135"/>
            <a:ext cx="6096000" cy="16158270"/>
          </a:xfrm>
          <a:prstGeom prst="rect">
            <a:avLst/>
          </a:prstGeom>
        </p:spPr>
        <p:txBody>
          <a:bodyPr>
            <a:spAutoFit/>
          </a:bodyPr>
          <a:lstStyle/>
          <a:p>
            <a:r>
              <a:rPr lang="en-US" dirty="0">
                <a:solidFill>
                  <a:srgbClr val="111111"/>
                </a:solidFill>
                <a:latin typeface="Helvetica Neue" panose="02000503000000020004" pitchFamily="2" charset="0"/>
              </a:rPr>
              <a:t>Quantitative Literacy Assignment</a:t>
            </a:r>
          </a:p>
          <a:p>
            <a:r>
              <a:rPr lang="en-US" b="1" dirty="0">
                <a:solidFill>
                  <a:srgbClr val="111111"/>
                </a:solidFill>
                <a:latin typeface="Helvetica Neue" panose="02000503000000020004" pitchFamily="2" charset="0"/>
              </a:rPr>
              <a:t>Introduction:</a:t>
            </a:r>
            <a:endParaRPr lang="en-US" dirty="0">
              <a:solidFill>
                <a:srgbClr val="111111"/>
              </a:solidFill>
              <a:latin typeface="Helvetica Neue" panose="02000503000000020004" pitchFamily="2" charset="0"/>
            </a:endParaRPr>
          </a:p>
          <a:p>
            <a:r>
              <a:rPr lang="en-US" dirty="0">
                <a:solidFill>
                  <a:srgbClr val="111111"/>
                </a:solidFill>
                <a:latin typeface="Helvetica Neue" panose="02000503000000020004" pitchFamily="2" charset="0"/>
              </a:rPr>
              <a:t>This assignment requires you analyze data selected from the article </a:t>
            </a:r>
            <a:r>
              <a:rPr lang="en-US" i="1" dirty="0">
                <a:solidFill>
                  <a:srgbClr val="111111"/>
                </a:solidFill>
                <a:latin typeface="Helvetica Neue" panose="02000503000000020004" pitchFamily="2" charset="0"/>
              </a:rPr>
              <a:t>Characteristics of minimum wage workers, 2018 </a:t>
            </a:r>
            <a:r>
              <a:rPr lang="en-US" dirty="0">
                <a:solidFill>
                  <a:srgbClr val="111111"/>
                </a:solidFill>
                <a:latin typeface="Helvetica Neue" panose="02000503000000020004" pitchFamily="2" charset="0"/>
              </a:rPr>
              <a:t>(U.S. Bureau of Labor Statistics, 2019).</a:t>
            </a:r>
          </a:p>
          <a:p>
            <a:r>
              <a:rPr lang="en-US" b="1" dirty="0">
                <a:solidFill>
                  <a:srgbClr val="111111"/>
                </a:solidFill>
                <a:latin typeface="Helvetica Neue" panose="02000503000000020004" pitchFamily="2" charset="0"/>
              </a:rPr>
              <a:t>This assignment fulfills/supports:</a:t>
            </a:r>
            <a:endParaRPr lang="en-US" dirty="0">
              <a:solidFill>
                <a:srgbClr val="111111"/>
              </a:solidFill>
              <a:latin typeface="Helvetica Neue" panose="02000503000000020004" pitchFamily="2" charset="0"/>
            </a:endParaRPr>
          </a:p>
          <a:p>
            <a:pPr>
              <a:buFont typeface="Arial" panose="020B0604020202020204" pitchFamily="34" charset="0"/>
              <a:buChar char="•"/>
            </a:pPr>
            <a:r>
              <a:rPr lang="en-US" dirty="0">
                <a:solidFill>
                  <a:srgbClr val="111111"/>
                </a:solidFill>
                <a:latin typeface="inherit"/>
              </a:rPr>
              <a:t>Module Outcome: 1</a:t>
            </a:r>
          </a:p>
          <a:p>
            <a:pPr>
              <a:buFont typeface="Arial" panose="020B0604020202020204" pitchFamily="34" charset="0"/>
              <a:buChar char="•"/>
            </a:pPr>
            <a:r>
              <a:rPr lang="en-US" dirty="0">
                <a:solidFill>
                  <a:srgbClr val="111111"/>
                </a:solidFill>
                <a:latin typeface="inherit"/>
              </a:rPr>
              <a:t>Course Outcome: 2</a:t>
            </a:r>
          </a:p>
          <a:p>
            <a:pPr>
              <a:buFont typeface="Arial" panose="020B0604020202020204" pitchFamily="34" charset="0"/>
              <a:buChar char="•"/>
            </a:pPr>
            <a:r>
              <a:rPr lang="en-US" dirty="0">
                <a:solidFill>
                  <a:srgbClr val="111111"/>
                </a:solidFill>
                <a:latin typeface="inherit"/>
              </a:rPr>
              <a:t>General Education Competencies: 2, 4</a:t>
            </a:r>
          </a:p>
          <a:p>
            <a:r>
              <a:rPr lang="en-US" b="1" dirty="0">
                <a:solidFill>
                  <a:srgbClr val="111111"/>
                </a:solidFill>
                <a:latin typeface="Helvetica Neue" panose="02000503000000020004" pitchFamily="2" charset="0"/>
              </a:rPr>
              <a:t>The Assignment:</a:t>
            </a:r>
            <a:endParaRPr lang="en-US" dirty="0">
              <a:solidFill>
                <a:srgbClr val="111111"/>
              </a:solidFill>
              <a:latin typeface="Helvetica Neue" panose="02000503000000020004" pitchFamily="2" charset="0"/>
            </a:endParaRPr>
          </a:p>
          <a:p>
            <a:r>
              <a:rPr lang="en-US" dirty="0">
                <a:solidFill>
                  <a:srgbClr val="111111"/>
                </a:solidFill>
                <a:latin typeface="Helvetica Neue" panose="02000503000000020004" pitchFamily="2" charset="0"/>
              </a:rPr>
              <a:t>For this Assignment, complete the following steps:</a:t>
            </a:r>
          </a:p>
          <a:p>
            <a:r>
              <a:rPr lang="en-US" b="1" dirty="0">
                <a:solidFill>
                  <a:srgbClr val="111111"/>
                </a:solidFill>
                <a:latin typeface="Helvetica Neue" panose="02000503000000020004" pitchFamily="2" charset="0"/>
              </a:rPr>
              <a:t>Step 1:</a:t>
            </a:r>
            <a:endParaRPr lang="en-US" dirty="0">
              <a:solidFill>
                <a:srgbClr val="111111"/>
              </a:solidFill>
              <a:latin typeface="Helvetica Neue" panose="02000503000000020004" pitchFamily="2" charset="0"/>
            </a:endParaRPr>
          </a:p>
          <a:p>
            <a:r>
              <a:rPr lang="en-US" dirty="0">
                <a:solidFill>
                  <a:srgbClr val="111111"/>
                </a:solidFill>
                <a:latin typeface="Helvetica Neue" panose="02000503000000020004" pitchFamily="2" charset="0"/>
              </a:rPr>
              <a:t>Open and carefully review the attached document. Refer to Table 6 on page 3 of the document.  This table shows the numbers (and percentages) of hourly workers who earn at or below minimum wage at various levels of education.   </a:t>
            </a:r>
          </a:p>
          <a:p>
            <a:r>
              <a:rPr lang="en-US" b="1" dirty="0">
                <a:solidFill>
                  <a:srgbClr val="111111"/>
                </a:solidFill>
                <a:latin typeface="Helvetica Neue" panose="02000503000000020004" pitchFamily="2" charset="0"/>
              </a:rPr>
              <a:t>Step 2:</a:t>
            </a:r>
            <a:endParaRPr lang="en-US" dirty="0">
              <a:solidFill>
                <a:srgbClr val="111111"/>
              </a:solidFill>
              <a:latin typeface="Helvetica Neue" panose="02000503000000020004" pitchFamily="2" charset="0"/>
            </a:endParaRPr>
          </a:p>
          <a:p>
            <a:r>
              <a:rPr lang="en-US" dirty="0">
                <a:solidFill>
                  <a:srgbClr val="111111"/>
                </a:solidFill>
                <a:latin typeface="Helvetica Neue" panose="02000503000000020004" pitchFamily="2" charset="0"/>
              </a:rPr>
              <a:t>Using information found in Table 6, answer the following questions:</a:t>
            </a:r>
          </a:p>
          <a:p>
            <a:pPr>
              <a:buFont typeface="+mj-lt"/>
              <a:buAutoNum type="arabicPeriod"/>
            </a:pPr>
            <a:r>
              <a:rPr lang="en-US" dirty="0">
                <a:solidFill>
                  <a:srgbClr val="111111"/>
                </a:solidFill>
                <a:latin typeface="inherit"/>
              </a:rPr>
              <a:t>The table highlights the impact of education on wages.  According to the table, what percentage of people with an Associate Degree earn at or below minimum wage?</a:t>
            </a:r>
          </a:p>
          <a:p>
            <a:pPr>
              <a:buFont typeface="+mj-lt"/>
              <a:buAutoNum type="arabicPeriod"/>
            </a:pPr>
            <a:r>
              <a:rPr lang="en-US" dirty="0">
                <a:solidFill>
                  <a:srgbClr val="111111"/>
                </a:solidFill>
                <a:latin typeface="inherit"/>
              </a:rPr>
              <a:t>What percentage of people with a Bachelor Degree earn at or below minimum wage?  </a:t>
            </a:r>
          </a:p>
          <a:p>
            <a:pPr>
              <a:buFont typeface="+mj-lt"/>
              <a:buAutoNum type="arabicPeriod"/>
            </a:pPr>
            <a:r>
              <a:rPr lang="en-US" dirty="0">
                <a:solidFill>
                  <a:srgbClr val="111111"/>
                </a:solidFill>
                <a:latin typeface="inherit"/>
              </a:rPr>
              <a:t>What factors could explain these percentages?</a:t>
            </a:r>
          </a:p>
          <a:p>
            <a:pPr>
              <a:buFont typeface="+mj-lt"/>
              <a:buAutoNum type="arabicPeriod"/>
            </a:pPr>
            <a:r>
              <a:rPr lang="en-US" dirty="0">
                <a:solidFill>
                  <a:srgbClr val="111111"/>
                </a:solidFill>
                <a:latin typeface="inherit"/>
              </a:rPr>
              <a:t>According to the table, what is the relationship between educational attainment and the percentage of hourly workers who earn at or below minimum wage?</a:t>
            </a:r>
          </a:p>
          <a:p>
            <a:pPr>
              <a:buFont typeface="+mj-lt"/>
              <a:buAutoNum type="arabicPeriod"/>
            </a:pPr>
            <a:r>
              <a:rPr lang="en-US" dirty="0">
                <a:solidFill>
                  <a:srgbClr val="111111"/>
                </a:solidFill>
                <a:latin typeface="inherit"/>
              </a:rPr>
              <a:t>Use the Federal Minimum Wage chart (page 2 of the attached document) to answer the following questions: </a:t>
            </a:r>
          </a:p>
          <a:p>
            <a:pPr marL="742950" lvl="1" indent="-285750">
              <a:buFont typeface="+mj-lt"/>
              <a:buAutoNum type="arabicPeriod"/>
            </a:pPr>
            <a:r>
              <a:rPr lang="en-US" dirty="0">
                <a:solidFill>
                  <a:srgbClr val="111111"/>
                </a:solidFill>
                <a:latin typeface="inherit"/>
              </a:rPr>
              <a:t>What is the </a:t>
            </a:r>
            <a:r>
              <a:rPr lang="en-US" b="1" dirty="0">
                <a:solidFill>
                  <a:srgbClr val="111111"/>
                </a:solidFill>
                <a:latin typeface="inherit"/>
              </a:rPr>
              <a:t>mean</a:t>
            </a:r>
            <a:r>
              <a:rPr lang="en-US" dirty="0">
                <a:solidFill>
                  <a:srgbClr val="111111"/>
                </a:solidFill>
                <a:latin typeface="inherit"/>
              </a:rPr>
              <a:t> of the minimum wage rates in the 1980s? 1990s? 2000s?</a:t>
            </a:r>
          </a:p>
          <a:p>
            <a:pPr marL="742950" lvl="1" indent="-285750">
              <a:buFont typeface="+mj-lt"/>
              <a:buAutoNum type="arabicPeriod"/>
            </a:pPr>
            <a:r>
              <a:rPr lang="en-US" dirty="0">
                <a:solidFill>
                  <a:srgbClr val="111111"/>
                </a:solidFill>
                <a:latin typeface="inherit"/>
              </a:rPr>
              <a:t>What is the </a:t>
            </a:r>
            <a:r>
              <a:rPr lang="en-US" b="1" dirty="0">
                <a:solidFill>
                  <a:srgbClr val="111111"/>
                </a:solidFill>
                <a:latin typeface="inherit"/>
              </a:rPr>
              <a:t>range</a:t>
            </a:r>
            <a:r>
              <a:rPr lang="en-US" dirty="0">
                <a:solidFill>
                  <a:srgbClr val="111111"/>
                </a:solidFill>
                <a:latin typeface="inherit"/>
              </a:rPr>
              <a:t> of the minimum wage rates from 1979 until 2009?</a:t>
            </a:r>
          </a:p>
          <a:p>
            <a:pPr marL="742950" lvl="1" indent="-285750">
              <a:buFont typeface="+mj-lt"/>
              <a:buAutoNum type="arabicPeriod"/>
            </a:pPr>
            <a:r>
              <a:rPr lang="en-US" dirty="0">
                <a:solidFill>
                  <a:srgbClr val="111111"/>
                </a:solidFill>
                <a:latin typeface="inherit"/>
              </a:rPr>
              <a:t>What is the </a:t>
            </a:r>
            <a:r>
              <a:rPr lang="en-US" b="1" dirty="0">
                <a:solidFill>
                  <a:srgbClr val="111111"/>
                </a:solidFill>
                <a:latin typeface="inherit"/>
              </a:rPr>
              <a:t>median</a:t>
            </a:r>
            <a:r>
              <a:rPr lang="en-US" dirty="0">
                <a:solidFill>
                  <a:srgbClr val="111111"/>
                </a:solidFill>
                <a:latin typeface="inherit"/>
              </a:rPr>
              <a:t> of the minimum wage rates from 1979 until 2009?</a:t>
            </a:r>
          </a:p>
          <a:p>
            <a:r>
              <a:rPr lang="en-US" b="1" dirty="0">
                <a:solidFill>
                  <a:srgbClr val="111111"/>
                </a:solidFill>
                <a:latin typeface="Helvetica Neue" panose="02000503000000020004" pitchFamily="2" charset="0"/>
              </a:rPr>
              <a:t>Citing Sources:</a:t>
            </a:r>
            <a:r>
              <a:rPr lang="en-US" dirty="0">
                <a:solidFill>
                  <a:srgbClr val="111111"/>
                </a:solidFill>
                <a:latin typeface="Helvetica Neue" panose="02000503000000020004" pitchFamily="2" charset="0"/>
              </a:rPr>
              <a:t>   You must use APA style to reference your source(s) at the end of your submission.  For this assignment, you must include reference information for your textbook.  Information on how to format reference information (including a reference generator) in APA style can be found on the Purdue Online Writing Lab website at </a:t>
            </a:r>
            <a:r>
              <a:rPr lang="en-US" u="sng" dirty="0">
                <a:solidFill>
                  <a:srgbClr val="2B6899"/>
                </a:solidFill>
                <a:latin typeface="inherit"/>
                <a:hlinkClick r:id="rId5"/>
              </a:rPr>
              <a:t>https://owl.purdue.edu/owl/research_and_citation/apa_style/apa_formatting_and_style_guide/general_format.html</a:t>
            </a:r>
            <a:r>
              <a:rPr lang="en-US" dirty="0">
                <a:solidFill>
                  <a:srgbClr val="111111"/>
                </a:solidFill>
                <a:latin typeface="Helvetica Neue" panose="02000503000000020004" pitchFamily="2" charset="0"/>
              </a:rPr>
              <a:t>(opens in a new window).</a:t>
            </a:r>
          </a:p>
          <a:p>
            <a:r>
              <a:rPr lang="en-US" b="1" dirty="0">
                <a:solidFill>
                  <a:srgbClr val="111111"/>
                </a:solidFill>
                <a:latin typeface="Helvetica Neue" panose="02000503000000020004" pitchFamily="2" charset="0"/>
              </a:rPr>
              <a:t>Acceptable Length:</a:t>
            </a:r>
            <a:r>
              <a:rPr lang="en-US" dirty="0">
                <a:solidFill>
                  <a:srgbClr val="111111"/>
                </a:solidFill>
                <a:latin typeface="Helvetica Neue" panose="02000503000000020004" pitchFamily="2" charset="0"/>
              </a:rPr>
              <a:t> N/A</a:t>
            </a:r>
          </a:p>
          <a:p>
            <a:r>
              <a:rPr lang="en-US" dirty="0">
                <a:solidFill>
                  <a:srgbClr val="111111"/>
                </a:solidFill>
                <a:latin typeface="Helvetica Neue" panose="02000503000000020004" pitchFamily="2" charset="0"/>
              </a:rPr>
              <a:t>Formatting Requirements:</a:t>
            </a:r>
          </a:p>
          <a:p>
            <a:pPr>
              <a:buFont typeface="Arial" panose="020B0604020202020204" pitchFamily="34" charset="0"/>
              <a:buChar char="•"/>
            </a:pPr>
            <a:r>
              <a:rPr lang="en-US" dirty="0">
                <a:solidFill>
                  <a:srgbClr val="111111"/>
                </a:solidFill>
                <a:latin typeface="inherit"/>
              </a:rPr>
              <a:t>Use 12-point Times New Roman or Arial font</a:t>
            </a:r>
          </a:p>
          <a:p>
            <a:pPr>
              <a:buFont typeface="Arial" panose="020B0604020202020204" pitchFamily="34" charset="0"/>
              <a:buChar char="•"/>
            </a:pPr>
            <a:r>
              <a:rPr lang="en-US" dirty="0">
                <a:solidFill>
                  <a:srgbClr val="111111"/>
                </a:solidFill>
                <a:latin typeface="inherit"/>
              </a:rPr>
              <a:t>Use double line spacing in the document</a:t>
            </a:r>
          </a:p>
          <a:p>
            <a:pPr>
              <a:buFont typeface="Arial" panose="020B0604020202020204" pitchFamily="34" charset="0"/>
              <a:buChar char="•"/>
            </a:pPr>
            <a:r>
              <a:rPr lang="en-US" dirty="0">
                <a:solidFill>
                  <a:srgbClr val="111111"/>
                </a:solidFill>
                <a:latin typeface="inherit"/>
              </a:rPr>
              <a:t>1-inch margins all around</a:t>
            </a:r>
          </a:p>
          <a:p>
            <a:r>
              <a:rPr lang="en-US" b="1" dirty="0">
                <a:solidFill>
                  <a:srgbClr val="111111"/>
                </a:solidFill>
                <a:latin typeface="Helvetica Neue" panose="02000503000000020004" pitchFamily="2" charset="0"/>
              </a:rPr>
              <a:t>Grading criteria:</a:t>
            </a:r>
            <a:r>
              <a:rPr lang="en-US" dirty="0">
                <a:solidFill>
                  <a:srgbClr val="111111"/>
                </a:solidFill>
                <a:latin typeface="Helvetica Neue" panose="02000503000000020004" pitchFamily="2" charset="0"/>
              </a:rPr>
              <a:t> For full points you must fully comply with each component of the Assignment Rubric.</a:t>
            </a:r>
          </a:p>
          <a:p>
            <a:r>
              <a:rPr lang="en-US" b="1" dirty="0">
                <a:solidFill>
                  <a:srgbClr val="111111"/>
                </a:solidFill>
                <a:latin typeface="inherit"/>
              </a:rPr>
              <a:t>To Submit:</a:t>
            </a:r>
            <a:r>
              <a:rPr lang="en-US" dirty="0">
                <a:solidFill>
                  <a:srgbClr val="111111"/>
                </a:solidFill>
                <a:latin typeface="Arial" panose="020B0604020202020204" pitchFamily="34" charset="0"/>
              </a:rPr>
              <a:t> Click on the “Quantitative Literacy Assignment” link above.  When the new page opens, scroll to the “Assignment Submission” area and click “Browse My Computer”.  </a:t>
            </a:r>
            <a:r>
              <a:rPr lang="en-US">
                <a:solidFill>
                  <a:srgbClr val="111111"/>
                </a:solidFill>
                <a:latin typeface="Arial" panose="020B0604020202020204" pitchFamily="34" charset="0"/>
              </a:rPr>
              <a:t>Attach your document (must be in .doc, .docx, .pdf or .rtf format) and click “Submit”.</a:t>
            </a:r>
            <a:endParaRPr lang="en-US" b="0" i="0" u="none" strike="noStrike">
              <a:solidFill>
                <a:srgbClr val="111111"/>
              </a:solidFill>
              <a:effectLst/>
              <a:latin typeface="Helvetica Neue" panose="02000503000000020004" pitchFamily="2" charset="0"/>
            </a:endParaRPr>
          </a:p>
        </p:txBody>
      </p:sp>
    </p:spTree>
    <p:extLst>
      <p:ext uri="{BB962C8B-B14F-4D97-AF65-F5344CB8AC3E}">
        <p14:creationId xmlns:p14="http://schemas.microsoft.com/office/powerpoint/2010/main" val="2185459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33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A5B88-2493-426A-8E80-915CD309C1C5}"/>
              </a:ext>
            </a:extLst>
          </p:cNvPr>
          <p:cNvSpPr>
            <a:spLocks noGrp="1"/>
          </p:cNvSpPr>
          <p:nvPr>
            <p:ph type="title"/>
          </p:nvPr>
        </p:nvSpPr>
        <p:spPr/>
        <p:txBody>
          <a:bodyPr/>
          <a:lstStyle/>
          <a:p>
            <a:r>
              <a:rPr lang="en-US" dirty="0"/>
              <a:t>purpose</a:t>
            </a:r>
          </a:p>
        </p:txBody>
      </p:sp>
      <p:sp>
        <p:nvSpPr>
          <p:cNvPr id="3" name="Content Placeholder 2">
            <a:extLst>
              <a:ext uri="{FF2B5EF4-FFF2-40B4-BE49-F238E27FC236}">
                <a16:creationId xmlns:a16="http://schemas.microsoft.com/office/drawing/2014/main" id="{AF0B429D-22B8-4A14-AD01-379CE1656EC1}"/>
              </a:ext>
            </a:extLst>
          </p:cNvPr>
          <p:cNvSpPr>
            <a:spLocks noGrp="1"/>
          </p:cNvSpPr>
          <p:nvPr>
            <p:ph idx="1"/>
          </p:nvPr>
        </p:nvSpPr>
        <p:spPr/>
        <p:txBody>
          <a:bodyPr/>
          <a:lstStyle/>
          <a:p>
            <a:r>
              <a:rPr lang="en-US" dirty="0"/>
              <a:t>The Quantitative Literacy assignment is NOT directly tied to a specific chapter in your textbook.</a:t>
            </a:r>
          </a:p>
          <a:p>
            <a:r>
              <a:rPr lang="en-US" dirty="0"/>
              <a:t>Students must complete the assignment as part of the assessment process at FTCC (PSY-150 was selected for quantitative literacy, other courses are assessing different outcomes).</a:t>
            </a:r>
          </a:p>
          <a:p>
            <a:r>
              <a:rPr lang="en-US" dirty="0"/>
              <a:t>The assignment counts the same as any other written assignment/DB.</a:t>
            </a:r>
          </a:p>
        </p:txBody>
      </p:sp>
      <p:pic>
        <p:nvPicPr>
          <p:cNvPr id="4" name="Slide 2">
            <a:hlinkClick r:id="" action="ppaction://media"/>
            <a:extLst>
              <a:ext uri="{FF2B5EF4-FFF2-40B4-BE49-F238E27FC236}">
                <a16:creationId xmlns:a16="http://schemas.microsoft.com/office/drawing/2014/main" id="{E6B5143E-76F3-4253-92BF-CE176D3254F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670519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415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570F6-E7C0-4348-872E-23DADEFF0248}"/>
              </a:ext>
            </a:extLst>
          </p:cNvPr>
          <p:cNvSpPr>
            <a:spLocks noGrp="1"/>
          </p:cNvSpPr>
          <p:nvPr>
            <p:ph type="title"/>
          </p:nvPr>
        </p:nvSpPr>
        <p:spPr/>
        <p:txBody>
          <a:bodyPr/>
          <a:lstStyle/>
          <a:p>
            <a:r>
              <a:rPr lang="en-US" dirty="0"/>
              <a:t>The Assignment</a:t>
            </a:r>
          </a:p>
        </p:txBody>
      </p:sp>
      <p:sp>
        <p:nvSpPr>
          <p:cNvPr id="3" name="Content Placeholder 2">
            <a:extLst>
              <a:ext uri="{FF2B5EF4-FFF2-40B4-BE49-F238E27FC236}">
                <a16:creationId xmlns:a16="http://schemas.microsoft.com/office/drawing/2014/main" id="{5ECB791B-6AB2-429C-BC8C-F05CADD01E7F}"/>
              </a:ext>
            </a:extLst>
          </p:cNvPr>
          <p:cNvSpPr>
            <a:spLocks noGrp="1"/>
          </p:cNvSpPr>
          <p:nvPr>
            <p:ph idx="1"/>
          </p:nvPr>
        </p:nvSpPr>
        <p:spPr/>
        <p:txBody>
          <a:bodyPr/>
          <a:lstStyle/>
          <a:p>
            <a:r>
              <a:rPr lang="en-US" dirty="0"/>
              <a:t>Students will be given real data from the U.S. Bureau of Labor Statistics</a:t>
            </a:r>
          </a:p>
          <a:p>
            <a:r>
              <a:rPr lang="en-US" dirty="0"/>
              <a:t>The data is presented as 1) a table; and 2) a chart</a:t>
            </a:r>
          </a:p>
          <a:p>
            <a:r>
              <a:rPr lang="en-US" dirty="0"/>
              <a:t>Students are asked to answer 5 questions using the data provided</a:t>
            </a:r>
          </a:p>
        </p:txBody>
      </p:sp>
      <p:pic>
        <p:nvPicPr>
          <p:cNvPr id="4" name="Slide 3">
            <a:hlinkClick r:id="" action="ppaction://media"/>
            <a:extLst>
              <a:ext uri="{FF2B5EF4-FFF2-40B4-BE49-F238E27FC236}">
                <a16:creationId xmlns:a16="http://schemas.microsoft.com/office/drawing/2014/main" id="{F5367DCC-F09B-453E-9990-E4825670CAF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1503055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42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F696B-C841-4EBF-B6F4-A53ACDAFA2A5}"/>
              </a:ext>
            </a:extLst>
          </p:cNvPr>
          <p:cNvSpPr>
            <a:spLocks noGrp="1"/>
          </p:cNvSpPr>
          <p:nvPr>
            <p:ph type="title"/>
          </p:nvPr>
        </p:nvSpPr>
        <p:spPr/>
        <p:txBody>
          <a:bodyPr/>
          <a:lstStyle/>
          <a:p>
            <a:r>
              <a:rPr lang="en-US" dirty="0"/>
              <a:t>Mean</a:t>
            </a:r>
          </a:p>
        </p:txBody>
      </p:sp>
      <p:sp>
        <p:nvSpPr>
          <p:cNvPr id="3" name="Content Placeholder 2">
            <a:extLst>
              <a:ext uri="{FF2B5EF4-FFF2-40B4-BE49-F238E27FC236}">
                <a16:creationId xmlns:a16="http://schemas.microsoft.com/office/drawing/2014/main" id="{479427ED-8D1D-4EBD-ABE3-0A126F90D84B}"/>
              </a:ext>
            </a:extLst>
          </p:cNvPr>
          <p:cNvSpPr>
            <a:spLocks noGrp="1"/>
          </p:cNvSpPr>
          <p:nvPr>
            <p:ph idx="1"/>
          </p:nvPr>
        </p:nvSpPr>
        <p:spPr/>
        <p:txBody>
          <a:bodyPr/>
          <a:lstStyle/>
          <a:p>
            <a:r>
              <a:rPr lang="en-US" dirty="0"/>
              <a:t>Mean: the sum of all the values, divided by the number of values (average)</a:t>
            </a:r>
          </a:p>
          <a:p>
            <a:pPr lvl="1"/>
            <a:r>
              <a:rPr lang="en-US" dirty="0"/>
              <a:t>Ex.: 4, 2, 1, 3, 5</a:t>
            </a:r>
          </a:p>
          <a:p>
            <a:pPr lvl="1"/>
            <a:r>
              <a:rPr lang="en-US" dirty="0"/>
              <a:t>Find the sum: 4+2+1+3+5= 15</a:t>
            </a:r>
          </a:p>
          <a:p>
            <a:pPr lvl="1"/>
            <a:r>
              <a:rPr lang="en-US" dirty="0"/>
              <a:t>Divide by the number of values: 15/5= 3</a:t>
            </a:r>
          </a:p>
          <a:p>
            <a:pPr lvl="1"/>
            <a:r>
              <a:rPr lang="en-US" dirty="0"/>
              <a:t>The mean is 3</a:t>
            </a:r>
          </a:p>
        </p:txBody>
      </p:sp>
      <p:pic>
        <p:nvPicPr>
          <p:cNvPr id="4" name="Recorded Sound">
            <a:hlinkClick r:id="" action="ppaction://media"/>
            <a:extLst>
              <a:ext uri="{FF2B5EF4-FFF2-40B4-BE49-F238E27FC236}">
                <a16:creationId xmlns:a16="http://schemas.microsoft.com/office/drawing/2014/main" id="{CC4CA911-7D24-4996-AEBC-1A0171A6B3B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1015815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724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C883C-2E2F-4924-BA40-93CBE3FC0756}"/>
              </a:ext>
            </a:extLst>
          </p:cNvPr>
          <p:cNvSpPr>
            <a:spLocks noGrp="1"/>
          </p:cNvSpPr>
          <p:nvPr>
            <p:ph type="title"/>
          </p:nvPr>
        </p:nvSpPr>
        <p:spPr/>
        <p:txBody>
          <a:bodyPr/>
          <a:lstStyle/>
          <a:p>
            <a:r>
              <a:rPr lang="en-US" dirty="0"/>
              <a:t>median</a:t>
            </a:r>
          </a:p>
        </p:txBody>
      </p:sp>
      <p:sp>
        <p:nvSpPr>
          <p:cNvPr id="3" name="Content Placeholder 2">
            <a:extLst>
              <a:ext uri="{FF2B5EF4-FFF2-40B4-BE49-F238E27FC236}">
                <a16:creationId xmlns:a16="http://schemas.microsoft.com/office/drawing/2014/main" id="{2053F048-2852-4AC9-A394-F6FEBF89FC28}"/>
              </a:ext>
            </a:extLst>
          </p:cNvPr>
          <p:cNvSpPr>
            <a:spLocks noGrp="1"/>
          </p:cNvSpPr>
          <p:nvPr>
            <p:ph idx="1"/>
          </p:nvPr>
        </p:nvSpPr>
        <p:spPr/>
        <p:txBody>
          <a:bodyPr/>
          <a:lstStyle/>
          <a:p>
            <a:r>
              <a:rPr lang="en-US" dirty="0"/>
              <a:t>Median: the middle number in a list of numbers ordered lowest to highest</a:t>
            </a:r>
          </a:p>
          <a:p>
            <a:pPr lvl="1"/>
            <a:r>
              <a:rPr lang="en-US" dirty="0"/>
              <a:t>Ex.: 4, 2, 1, 3, 5</a:t>
            </a:r>
          </a:p>
          <a:p>
            <a:pPr lvl="1"/>
            <a:r>
              <a:rPr lang="en-US" dirty="0"/>
              <a:t>Order from lowest to highest: 1, 2, 3, 4, 5</a:t>
            </a:r>
          </a:p>
          <a:p>
            <a:pPr lvl="1"/>
            <a:r>
              <a:rPr lang="en-US" dirty="0"/>
              <a:t>Find the middle number: 1, 2, </a:t>
            </a:r>
            <a:r>
              <a:rPr lang="en-US" u="sng" dirty="0">
                <a:solidFill>
                  <a:srgbClr val="FF0000"/>
                </a:solidFill>
              </a:rPr>
              <a:t>3</a:t>
            </a:r>
            <a:r>
              <a:rPr lang="en-US" dirty="0"/>
              <a:t>, 4, 5</a:t>
            </a:r>
          </a:p>
          <a:p>
            <a:pPr lvl="1"/>
            <a:r>
              <a:rPr lang="en-US" dirty="0"/>
              <a:t>The median is 3</a:t>
            </a:r>
          </a:p>
          <a:p>
            <a:pPr lvl="1"/>
            <a:r>
              <a:rPr lang="en-US" dirty="0"/>
              <a:t>If there is not one middle number, add the two middle numbers together and divide by 2</a:t>
            </a:r>
          </a:p>
          <a:p>
            <a:pPr lvl="2"/>
            <a:r>
              <a:rPr lang="en-US" dirty="0"/>
              <a:t>Ex. 1, 2, </a:t>
            </a:r>
            <a:r>
              <a:rPr lang="en-US" u="sng" dirty="0">
                <a:solidFill>
                  <a:srgbClr val="FF0000"/>
                </a:solidFill>
              </a:rPr>
              <a:t>3, 4</a:t>
            </a:r>
            <a:r>
              <a:rPr lang="en-US" dirty="0"/>
              <a:t>, 5, 6</a:t>
            </a:r>
          </a:p>
          <a:p>
            <a:pPr lvl="2"/>
            <a:r>
              <a:rPr lang="en-US" dirty="0"/>
              <a:t>3+4 = 7 ÷ 2 = 3.5</a:t>
            </a:r>
          </a:p>
        </p:txBody>
      </p:sp>
      <p:pic>
        <p:nvPicPr>
          <p:cNvPr id="4" name="Slide 5">
            <a:hlinkClick r:id="" action="ppaction://media"/>
            <a:extLst>
              <a:ext uri="{FF2B5EF4-FFF2-40B4-BE49-F238E27FC236}">
                <a16:creationId xmlns:a16="http://schemas.microsoft.com/office/drawing/2014/main" id="{FE2B45A4-5963-4F94-9A7B-C082C888BD8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169403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760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2718B-32FB-4C6D-BBE4-EAFF33B596B4}"/>
              </a:ext>
            </a:extLst>
          </p:cNvPr>
          <p:cNvSpPr>
            <a:spLocks noGrp="1"/>
          </p:cNvSpPr>
          <p:nvPr>
            <p:ph type="title"/>
          </p:nvPr>
        </p:nvSpPr>
        <p:spPr/>
        <p:txBody>
          <a:bodyPr/>
          <a:lstStyle/>
          <a:p>
            <a:r>
              <a:rPr lang="en-US" dirty="0"/>
              <a:t>range</a:t>
            </a:r>
          </a:p>
        </p:txBody>
      </p:sp>
      <p:sp>
        <p:nvSpPr>
          <p:cNvPr id="3" name="Content Placeholder 2">
            <a:extLst>
              <a:ext uri="{FF2B5EF4-FFF2-40B4-BE49-F238E27FC236}">
                <a16:creationId xmlns:a16="http://schemas.microsoft.com/office/drawing/2014/main" id="{A84587D2-AB20-496C-A0CA-53FD5099212A}"/>
              </a:ext>
            </a:extLst>
          </p:cNvPr>
          <p:cNvSpPr>
            <a:spLocks noGrp="1"/>
          </p:cNvSpPr>
          <p:nvPr>
            <p:ph idx="1"/>
          </p:nvPr>
        </p:nvSpPr>
        <p:spPr/>
        <p:txBody>
          <a:bodyPr/>
          <a:lstStyle/>
          <a:p>
            <a:r>
              <a:rPr lang="en-US" dirty="0"/>
              <a:t>Range: the difference between the lowest value and the highest value</a:t>
            </a:r>
          </a:p>
          <a:p>
            <a:pPr lvl="1"/>
            <a:r>
              <a:rPr lang="en-US" dirty="0"/>
              <a:t>Ex.: 4, 2, 1, 3, 5</a:t>
            </a:r>
          </a:p>
          <a:p>
            <a:pPr lvl="1"/>
            <a:r>
              <a:rPr lang="en-US" dirty="0"/>
              <a:t>The lowest number is 1</a:t>
            </a:r>
          </a:p>
          <a:p>
            <a:pPr lvl="1"/>
            <a:r>
              <a:rPr lang="en-US" dirty="0"/>
              <a:t>The highest number is 5</a:t>
            </a:r>
          </a:p>
          <a:p>
            <a:pPr lvl="1"/>
            <a:r>
              <a:rPr lang="en-US" dirty="0"/>
              <a:t>5-1 = 4</a:t>
            </a:r>
          </a:p>
          <a:p>
            <a:pPr lvl="1"/>
            <a:r>
              <a:rPr lang="en-US" dirty="0"/>
              <a:t>The range is 4</a:t>
            </a:r>
          </a:p>
        </p:txBody>
      </p:sp>
      <p:pic>
        <p:nvPicPr>
          <p:cNvPr id="4" name="Slide 6">
            <a:hlinkClick r:id="" action="ppaction://media"/>
            <a:extLst>
              <a:ext uri="{FF2B5EF4-FFF2-40B4-BE49-F238E27FC236}">
                <a16:creationId xmlns:a16="http://schemas.microsoft.com/office/drawing/2014/main" id="{9AC99758-5F7F-4E7E-B516-13049961B8E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402687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25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4DA30-286A-408C-BFA4-70B68EA2819D}"/>
              </a:ext>
            </a:extLst>
          </p:cNvPr>
          <p:cNvSpPr>
            <a:spLocks noGrp="1"/>
          </p:cNvSpPr>
          <p:nvPr>
            <p:ph type="title"/>
          </p:nvPr>
        </p:nvSpPr>
        <p:spPr/>
        <p:txBody>
          <a:bodyPr/>
          <a:lstStyle/>
          <a:p>
            <a:r>
              <a:rPr lang="en-US" dirty="0"/>
              <a:t>Analyzing data</a:t>
            </a:r>
          </a:p>
        </p:txBody>
      </p:sp>
      <p:sp>
        <p:nvSpPr>
          <p:cNvPr id="3" name="Content Placeholder 2">
            <a:extLst>
              <a:ext uri="{FF2B5EF4-FFF2-40B4-BE49-F238E27FC236}">
                <a16:creationId xmlns:a16="http://schemas.microsoft.com/office/drawing/2014/main" id="{592F0DFA-BADE-4DF9-A71C-4DAEE379BE3E}"/>
              </a:ext>
            </a:extLst>
          </p:cNvPr>
          <p:cNvSpPr>
            <a:spLocks noGrp="1"/>
          </p:cNvSpPr>
          <p:nvPr>
            <p:ph idx="1"/>
          </p:nvPr>
        </p:nvSpPr>
        <p:spPr/>
        <p:txBody>
          <a:bodyPr/>
          <a:lstStyle/>
          <a:p>
            <a:r>
              <a:rPr lang="en-US" dirty="0"/>
              <a:t>Take your time when analyzing data sets</a:t>
            </a:r>
          </a:p>
          <a:p>
            <a:r>
              <a:rPr lang="en-US" dirty="0"/>
              <a:t>Carefully read column and row headings</a:t>
            </a:r>
          </a:p>
          <a:p>
            <a:r>
              <a:rPr lang="en-US" dirty="0"/>
              <a:t>The ability to make assumptions and provide realistic explanations based on the numbers is important</a:t>
            </a:r>
          </a:p>
        </p:txBody>
      </p:sp>
      <p:pic>
        <p:nvPicPr>
          <p:cNvPr id="4" name="Slide 7">
            <a:hlinkClick r:id="" action="ppaction://media"/>
            <a:extLst>
              <a:ext uri="{FF2B5EF4-FFF2-40B4-BE49-F238E27FC236}">
                <a16:creationId xmlns:a16="http://schemas.microsoft.com/office/drawing/2014/main" id="{69CE20AE-CE4D-46C0-9B37-D828EDF0D42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484369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179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TM04033919[[fn=Circuit]]</Template>
  <TotalTime>57</TotalTime>
  <Words>809</Words>
  <Application>Microsoft Macintosh PowerPoint</Application>
  <PresentationFormat>Widescreen</PresentationFormat>
  <Paragraphs>65</Paragraphs>
  <Slides>7</Slides>
  <Notes>0</Notes>
  <HiddenSlides>0</HiddenSlides>
  <MMClips>7</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Helvetica Neue</vt:lpstr>
      <vt:lpstr>inherit</vt:lpstr>
      <vt:lpstr>Tw Cen MT</vt:lpstr>
      <vt:lpstr>Circuit</vt:lpstr>
      <vt:lpstr>PSY-150: Quantitative Assessment</vt:lpstr>
      <vt:lpstr>purpose</vt:lpstr>
      <vt:lpstr>The Assignment</vt:lpstr>
      <vt:lpstr>Mean</vt:lpstr>
      <vt:lpstr>median</vt:lpstr>
      <vt:lpstr>range</vt:lpstr>
      <vt:lpstr>Analyzing data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PSY-150: Quantitative Assessment</dc:title>
  <dc:creator>Carrie Nance</dc:creator>
  <cp:lastModifiedBy>Atson Dorante</cp:lastModifiedBy>
  <cp:revision>9</cp:revision>
  <dcterms:created xsi:type="dcterms:W3CDTF">2020-01-29T00:30:44Z</dcterms:created>
  <dcterms:modified xsi:type="dcterms:W3CDTF">2020-03-24T14:28:24Z</dcterms:modified>
</cp:coreProperties>
</file>